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90" r:id="rId3"/>
    <p:sldId id="268" r:id="rId4"/>
    <p:sldId id="354" r:id="rId5"/>
    <p:sldId id="349" r:id="rId6"/>
    <p:sldId id="350" r:id="rId7"/>
    <p:sldId id="351" r:id="rId8"/>
    <p:sldId id="352" r:id="rId9"/>
    <p:sldId id="358" r:id="rId10"/>
    <p:sldId id="355" r:id="rId11"/>
    <p:sldId id="3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4"/>
    <p:restoredTop sz="95909"/>
  </p:normalViewPr>
  <p:slideViewPr>
    <p:cSldViewPr snapToGrid="0" snapToObjects="1">
      <p:cViewPr varScale="1">
        <p:scale>
          <a:sx n="72" d="100"/>
          <a:sy n="72" d="100"/>
        </p:scale>
        <p:origin x="208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4771-CACC-BD4C-BDA7-E5079C0E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82057-387E-FC48-8099-D3747B8DD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3D5A-E70D-724B-925E-99A4B0C3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DC6D-3854-D746-98FF-DCB61D33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023C4-4170-AF48-9A28-8A4229C6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5A39-C739-074C-A573-E702B619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BC91B-0E64-0743-9E9A-0EC7F26F8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4F17-AD5C-CD42-9E4D-864AEA5D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205A-3887-EF49-869E-A6135E79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7057-E199-4F44-99FC-3304E35B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0007D-0F97-1343-AA00-5C23E88C3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650C6-1262-F546-9AEC-C4930B4D3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91C4D-876F-6943-9462-8249CE81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54FA-0C4A-6949-A306-4482FA8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CA853-1BE0-914D-B66A-1B2204BB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1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9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91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391B-FD95-4346-B44F-676C3F68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F115-48E3-2847-A55A-33C6D548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3821-B078-0848-A69B-4067BCAF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31830-3B26-C047-A660-08A191D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3BC3-BAA7-814C-B49C-0757BC0F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E426-14E1-434C-B590-A5F1E3AB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068B8-2AE8-874B-A9CF-FA1AD46A9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88FE8-A64E-5E48-B358-0E7A99EA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2932-7BDE-7741-88B5-6B3C239F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6BAE3-AA68-9F46-9955-37BAA5A2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1EAD-462D-8D45-8E80-2E592EF5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D75B-0C03-5540-A8BA-BE810B20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F83E6-2A81-544E-898F-6F1D972BC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E9694-9F26-454B-8C29-60DABFF3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761DC-86D9-DB45-BFBF-04D7511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ED59C-DFC1-5140-8776-DDC343A7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9758-D46D-AC4A-9697-4FD44A06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D2BD-6F0F-AE4A-AFC2-B6B4A447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3801B-9D82-B14C-92FF-5D0EFDB59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C319-6D38-A248-9AB0-9C2D838C6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88B11-9ADC-9940-B7E7-75D3566F0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DD4F7-0DC8-0741-B615-863B5B21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33C74-4908-214B-8089-065B4670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D8799-3849-7546-97F0-6893BF44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D0FC-2DBE-DE43-A442-8139E9AA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6980F-BD40-B948-9BB4-E36E7F14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A03FE-1730-7B4F-A5B7-C3EBF8C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3E51D-252F-4F42-BC7D-87B2F3FC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5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0BBDD-46C1-3648-AE1E-0067B489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088B0-38A2-8C4F-A10B-3EE76BD8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4CF33-52C3-8B4C-9534-1675CEA4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7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12AF-AD05-0F4C-B17E-EDE798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2AC6-94EA-F74C-9B52-A3BB7C4D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0564-87B4-2D41-84B2-DD9D65AD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6D26-E7ED-A249-8C6B-41F44787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E4347-505F-6945-802E-BC899FDE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B715F-40CF-BE4E-8F01-19538DFB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1F8C-D030-8646-B6E3-64C6ECF7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4DB28-30E0-084B-878C-BE34DCB8D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AB94D-CC14-7646-A671-F234C9777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F14B2-26DA-BF46-BD10-6B1ED0F1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250B-B5FA-204D-BFD7-0416BA55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FF685-C754-7249-BDFD-AD5F1084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76F5B-6E52-8C45-A282-014BD387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147F1-44FB-C94C-AF8E-BF628457F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D4F3-8960-F64D-B170-F07780A30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F75E-8D21-524C-B6A6-E3F77331979C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D305-0339-BC44-8401-3D13E0C70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B0688-2DAB-7B47-BE46-C52FEB703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81975-F441-1D40-9B03-0E2C6B51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5934-6ADA-4F3A-B11E-04FFA072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Football Data Modeling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Kellen Leland</a:t>
            </a:r>
            <a:br>
              <a:rPr lang="en-US" sz="2400" dirty="0"/>
            </a:br>
            <a:br>
              <a:rPr lang="en-US" sz="2000" dirty="0"/>
            </a:br>
            <a:r>
              <a:rPr lang="en-US" sz="2000" dirty="0"/>
              <a:t>COSC 445: Fundamentals of Digital Archeology</a:t>
            </a:r>
          </a:p>
        </p:txBody>
      </p:sp>
    </p:spTree>
    <p:extLst>
      <p:ext uri="{BB962C8B-B14F-4D97-AF65-F5344CB8AC3E}">
        <p14:creationId xmlns:p14="http://schemas.microsoft.com/office/powerpoint/2010/main" val="36187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660" y="-186982"/>
            <a:ext cx="2244090" cy="112376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670906"/>
            <a:ext cx="6835140" cy="2529494"/>
          </a:xfrm>
        </p:spPr>
        <p:txBody>
          <a:bodyPr>
            <a:noAutofit/>
          </a:bodyPr>
          <a:lstStyle/>
          <a:p>
            <a:r>
              <a:rPr lang="en-US" sz="1800" dirty="0"/>
              <a:t>Prediction modeling requires fine tuning of input parameters for the best results (more != better)</a:t>
            </a:r>
          </a:p>
          <a:p>
            <a:r>
              <a:rPr lang="en-US" sz="1800" dirty="0"/>
              <a:t>Generally easier to predict the total points than the winner against the spread</a:t>
            </a:r>
          </a:p>
          <a:p>
            <a:r>
              <a:rPr lang="en-US" sz="1800" dirty="0"/>
              <a:t>Best method seems to be a multifaceted approach using multiple models/tools to find outlier games (those with largest difference in spread/total and predicted value) that can be exploited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59">
            <a:extLst>
              <a:ext uri="{FF2B5EF4-FFF2-40B4-BE49-F238E27FC236}">
                <a16:creationId xmlns:a16="http://schemas.microsoft.com/office/drawing/2014/main" id="{349C9800-0FDE-544B-BFCC-CFE56B7173ED}"/>
              </a:ext>
            </a:extLst>
          </p:cNvPr>
          <p:cNvSpPr txBox="1">
            <a:spLocks/>
          </p:cNvSpPr>
          <p:nvPr/>
        </p:nvSpPr>
        <p:spPr>
          <a:xfrm>
            <a:off x="4899660" y="2638517"/>
            <a:ext cx="3215640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7" name="Content Placeholder 60">
            <a:extLst>
              <a:ext uri="{FF2B5EF4-FFF2-40B4-BE49-F238E27FC236}">
                <a16:creationId xmlns:a16="http://schemas.microsoft.com/office/drawing/2014/main" id="{52139D70-969E-B24F-B8F8-7F705D99DA72}"/>
              </a:ext>
            </a:extLst>
          </p:cNvPr>
          <p:cNvSpPr txBox="1">
            <a:spLocks/>
          </p:cNvSpPr>
          <p:nvPr/>
        </p:nvSpPr>
        <p:spPr>
          <a:xfrm>
            <a:off x="4899660" y="3657602"/>
            <a:ext cx="6835140" cy="2368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functionality to line movement tool for the over/under</a:t>
            </a:r>
          </a:p>
          <a:p>
            <a:r>
              <a:rPr lang="en-US" sz="1800" dirty="0"/>
              <a:t>Fine tune inputs/modifiers for Monte Carlo Simulation</a:t>
            </a:r>
          </a:p>
          <a:p>
            <a:r>
              <a:rPr lang="en-US" sz="1800" dirty="0"/>
              <a:t>Try training ANN model with different training data (maybe only more recent data due to dynamic nature of college football)</a:t>
            </a:r>
          </a:p>
          <a:p>
            <a:r>
              <a:rPr lang="en-US" sz="1800" dirty="0"/>
              <a:t>Add ability to web scrape websites with custom and specialty metrics</a:t>
            </a:r>
          </a:p>
          <a:p>
            <a:r>
              <a:rPr lang="en-US" sz="1800" dirty="0"/>
              <a:t>Create model output comparison tool that highlights outlier games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9" name="Picture 8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7CCB1718-F724-9641-8C25-6212D36E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1144" cy="610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5E04929-9AD0-49E5-B868-FF92B53B70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" r="24"/>
          <a:stretch>
            <a:fillRect/>
          </a:stretch>
        </p:blipFill>
        <p:spPr>
          <a:xfrm>
            <a:off x="-3175" y="0"/>
            <a:ext cx="12198350" cy="6858000"/>
          </a:xfrm>
          <a:prstGeom prst="rect">
            <a:avLst/>
          </a:prstGeom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F9126D5F-5AE4-4DC5-BDAE-1347628A10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595B">
              <a:alpha val="54902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228600" hangingPunct="0">
              <a:lnSpc>
                <a:spcPct val="80000"/>
              </a:lnSpc>
              <a:defRPr baseline="-14814">
                <a:solidFill>
                  <a:srgbClr val="4267B2"/>
                </a:solidFill>
              </a:defRPr>
            </a:pPr>
            <a:endParaRPr sz="2700" kern="0" baseline="-14814">
              <a:solidFill>
                <a:srgbClr val="4267B2"/>
              </a:solidFill>
              <a:latin typeface="FreightSansLFPro"/>
              <a:sym typeface="FreightSansLFPro"/>
            </a:endParaRPr>
          </a:p>
        </p:txBody>
      </p:sp>
      <p:sp>
        <p:nvSpPr>
          <p:cNvPr id="7" name="XX%">
            <a:extLst>
              <a:ext uri="{FF2B5EF4-FFF2-40B4-BE49-F238E27FC236}">
                <a16:creationId xmlns:a16="http://schemas.microsoft.com/office/drawing/2014/main" id="{2F8D0EDE-E2E1-4EF3-9D0C-2A425B2176D7}"/>
              </a:ext>
            </a:extLst>
          </p:cNvPr>
          <p:cNvSpPr txBox="1"/>
          <p:nvPr/>
        </p:nvSpPr>
        <p:spPr>
          <a:xfrm>
            <a:off x="2300175" y="2128116"/>
            <a:ext cx="7893187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lnSpc>
                <a:spcPct val="100000"/>
              </a:lnSpc>
              <a:defRPr sz="45000" spc="0">
                <a:solidFill>
                  <a:schemeClr val="accent1"/>
                </a:solidFill>
                <a:latin typeface="+mj-lt"/>
                <a:ea typeface="+mj-ea"/>
                <a:cs typeface="+mj-cs"/>
                <a:sym typeface="FreightSansLFPro Semibold"/>
              </a:defRPr>
            </a:lvl1pPr>
          </a:lstStyle>
          <a:p>
            <a:pPr algn="ctr" defTabSz="409575" hangingPunct="0"/>
            <a:r>
              <a:rPr lang="en-US" sz="13100" b="1" kern="0" dirty="0">
                <a:solidFill>
                  <a:srgbClr val="FFFFFF"/>
                </a:solidFill>
                <a:latin typeface="+mn-lt"/>
              </a:rPr>
              <a:t>Questions?</a:t>
            </a:r>
            <a:endParaRPr sz="22500" kern="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8E7190CF-4523-4EC4-9DA8-0158CDEA4F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DC5D8803-AB7C-4DC4-A5C9-E17C3CD9AC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F73DCD53-432A-42A6-81D8-777EEAC7D9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4E351A58-3EE4-4D76-B5D9-8FCBB722E6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2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7EE1C-84E0-4D6D-B7C3-1F48A968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545" y="548337"/>
            <a:ext cx="5430253" cy="1123761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096B6-D35D-4B99-8086-5E8A1EE69B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4" y="1544574"/>
            <a:ext cx="5430253" cy="112376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Collect, clean, and use college football data to build statistical prediction models for NCAA Division 1 FBS games.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E789819-57E4-1140-AC3E-23409DDAAC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1CE44C-2BB2-4345-A218-0E00A687D6AD}"/>
              </a:ext>
            </a:extLst>
          </p:cNvPr>
          <p:cNvSpPr txBox="1">
            <a:spLocks/>
          </p:cNvSpPr>
          <p:nvPr/>
        </p:nvSpPr>
        <p:spPr>
          <a:xfrm>
            <a:off x="6304546" y="3115596"/>
            <a:ext cx="5430253" cy="1123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3028AC9-3626-754D-946F-225FC8DC81B7}"/>
              </a:ext>
            </a:extLst>
          </p:cNvPr>
          <p:cNvSpPr txBox="1">
            <a:spLocks/>
          </p:cNvSpPr>
          <p:nvPr/>
        </p:nvSpPr>
        <p:spPr>
          <a:xfrm>
            <a:off x="6304546" y="4099570"/>
            <a:ext cx="5642289" cy="154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Replace subjective analysis with a more data driven approach to more accurately and consistently pick correctly against the ‘spread’ and ‘over/under’.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70E45-AE16-4755-9993-D3B9FD44C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to even the odds between two unevenly matched teams</a:t>
            </a:r>
          </a:p>
          <a:p>
            <a:r>
              <a:rPr lang="en-US" dirty="0"/>
              <a:t>Ex: </a:t>
            </a:r>
            <a:r>
              <a:rPr lang="en-US" b="1" dirty="0"/>
              <a:t>Tennessee -7</a:t>
            </a:r>
          </a:p>
          <a:p>
            <a:pPr lvl="1"/>
            <a:r>
              <a:rPr lang="en-US" dirty="0"/>
              <a:t>Tennessee is favored by 7 points</a:t>
            </a:r>
          </a:p>
          <a:p>
            <a:pPr lvl="1"/>
            <a:r>
              <a:rPr lang="en-US" dirty="0"/>
              <a:t>Must win by a margin greater than 7 points</a:t>
            </a:r>
          </a:p>
          <a:p>
            <a:pPr lvl="1"/>
            <a:r>
              <a:rPr lang="en-US" dirty="0"/>
              <a:t>Can be thought of as a handicap</a:t>
            </a:r>
          </a:p>
          <a:p>
            <a:r>
              <a:rPr lang="en-US" dirty="0"/>
              <a:t>Ex: </a:t>
            </a:r>
            <a:r>
              <a:rPr lang="en-US" b="1" dirty="0"/>
              <a:t>Vanderbilt +14</a:t>
            </a:r>
            <a:endParaRPr lang="en-US" dirty="0"/>
          </a:p>
          <a:p>
            <a:pPr lvl="1"/>
            <a:r>
              <a:rPr lang="en-US" dirty="0"/>
              <a:t>Vanderbilt is the underdog</a:t>
            </a:r>
          </a:p>
          <a:p>
            <a:pPr lvl="1"/>
            <a:r>
              <a:rPr lang="en-US" dirty="0"/>
              <a:t>Must lose by a margin greater than 14 points</a:t>
            </a:r>
          </a:p>
          <a:p>
            <a:pPr lvl="1"/>
            <a:r>
              <a:rPr lang="en-US" dirty="0"/>
              <a:t>Can be thought of as an advantage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02755-702E-4363-AE98-389F1B011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8855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Estimated total points in the game</a:t>
            </a:r>
          </a:p>
          <a:p>
            <a:r>
              <a:rPr lang="en-US" dirty="0"/>
              <a:t>Must pick if there will be ‘over’ or ‘under’ the set total of points</a:t>
            </a:r>
          </a:p>
          <a:p>
            <a:r>
              <a:rPr lang="en-US" dirty="0"/>
              <a:t>Ex: </a:t>
            </a:r>
            <a:r>
              <a:rPr lang="en-US" b="1" dirty="0"/>
              <a:t>Total – 58.5</a:t>
            </a:r>
          </a:p>
          <a:p>
            <a:pPr lvl="1"/>
            <a:r>
              <a:rPr lang="en-US" dirty="0"/>
              <a:t>Under wins if there are </a:t>
            </a:r>
            <a:r>
              <a:rPr lang="en-US" b="1" dirty="0"/>
              <a:t>less</a:t>
            </a:r>
            <a:r>
              <a:rPr lang="en-US" dirty="0"/>
              <a:t> than 58.5 total points</a:t>
            </a:r>
          </a:p>
          <a:p>
            <a:pPr lvl="1"/>
            <a:r>
              <a:rPr lang="en-US" dirty="0"/>
              <a:t>Over wins if there are </a:t>
            </a:r>
            <a:r>
              <a:rPr lang="en-US" b="1" dirty="0"/>
              <a:t>more</a:t>
            </a:r>
            <a:r>
              <a:rPr lang="en-US" dirty="0"/>
              <a:t> than 58.5 total points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A53AB-B026-4AE5-9975-B30D05F5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05175" cy="1325563"/>
          </a:xfrm>
        </p:spPr>
        <p:txBody>
          <a:bodyPr/>
          <a:lstStyle/>
          <a:p>
            <a:pPr algn="ctr"/>
            <a:r>
              <a:rPr lang="en-US" dirty="0"/>
              <a:t>What is a ‘spread’?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B57BE-E220-6F4C-8BC5-7276F6D84A7E}"/>
              </a:ext>
            </a:extLst>
          </p:cNvPr>
          <p:cNvSpPr txBox="1">
            <a:spLocks/>
          </p:cNvSpPr>
          <p:nvPr/>
        </p:nvSpPr>
        <p:spPr>
          <a:xfrm>
            <a:off x="6172200" y="365124"/>
            <a:ext cx="330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an ‘over/under’?</a:t>
            </a:r>
          </a:p>
        </p:txBody>
      </p:sp>
      <p:pic>
        <p:nvPicPr>
          <p:cNvPr id="9" name="Picture 8" descr="A picture containing text, scoreboard, plaque&#10;&#10;Description automatically generated">
            <a:extLst>
              <a:ext uri="{FF2B5EF4-FFF2-40B4-BE49-F238E27FC236}">
                <a16:creationId xmlns:a16="http://schemas.microsoft.com/office/drawing/2014/main" id="{72F72464-B8F6-C548-9A15-A0007F0E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45" y="4711148"/>
            <a:ext cx="3533197" cy="19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2363"/>
            <a:ext cx="6311349" cy="45307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 used a popular college football data API, api.collegefootballdata.com</a:t>
            </a:r>
          </a:p>
          <a:p>
            <a:r>
              <a:rPr lang="en-US" dirty="0"/>
              <a:t>Free, unlimited API calls</a:t>
            </a:r>
          </a:p>
          <a:p>
            <a:r>
              <a:rPr lang="en-US" dirty="0"/>
              <a:t>Easy to use web interface</a:t>
            </a:r>
          </a:p>
          <a:p>
            <a:r>
              <a:rPr lang="en-US" dirty="0"/>
              <a:t>Multiple python wrapper modules available</a:t>
            </a:r>
          </a:p>
          <a:p>
            <a:r>
              <a:rPr lang="en-US" dirty="0"/>
              <a:t>Wealth of different data points and metrics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66E971-B099-8245-BE12-46E8C1AC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15" y="2213115"/>
            <a:ext cx="5335890" cy="3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Monte Carlo Simulation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59329"/>
            <a:ext cx="6835140" cy="4723760"/>
          </a:xfrm>
        </p:spPr>
        <p:txBody>
          <a:bodyPr>
            <a:noAutofit/>
          </a:bodyPr>
          <a:lstStyle/>
          <a:p>
            <a:r>
              <a:rPr lang="en-US" sz="2000" dirty="0"/>
              <a:t>Mathematical method for calculating the odds of multiple possible outcomes occurring in an uncertain process through repeated random sampling</a:t>
            </a:r>
          </a:p>
          <a:p>
            <a:r>
              <a:rPr lang="en-US" sz="2000" dirty="0"/>
              <a:t>Developed by John von Neumann and Stanislaw Ulam during World War II to help leadership make better decisions</a:t>
            </a:r>
          </a:p>
          <a:p>
            <a:r>
              <a:rPr lang="en-US" sz="2000" dirty="0"/>
              <a:t>Converges on most likely solution in solution space as N becomes very large</a:t>
            </a:r>
          </a:p>
          <a:p>
            <a:r>
              <a:rPr lang="en-US" sz="2000" dirty="0"/>
              <a:t>Inputs:</a:t>
            </a:r>
          </a:p>
          <a:p>
            <a:pPr lvl="1"/>
            <a:r>
              <a:rPr lang="en-US" sz="1600" dirty="0"/>
              <a:t>Average points scored		</a:t>
            </a:r>
          </a:p>
          <a:p>
            <a:pPr lvl="1"/>
            <a:r>
              <a:rPr lang="en-US" sz="1600" dirty="0"/>
              <a:t>Average points allowed</a:t>
            </a:r>
          </a:p>
          <a:p>
            <a:pPr lvl="1"/>
            <a:r>
              <a:rPr lang="en-US" sz="1600" dirty="0"/>
              <a:t>Adjusted points scored</a:t>
            </a:r>
          </a:p>
          <a:p>
            <a:pPr lvl="1"/>
            <a:r>
              <a:rPr lang="en-US" sz="1600" dirty="0"/>
              <a:t>Adjusted points allowed</a:t>
            </a:r>
          </a:p>
          <a:p>
            <a:pPr lvl="1"/>
            <a:r>
              <a:rPr lang="en-US" sz="1600" dirty="0"/>
              <a:t>Standard deviation of points scored</a:t>
            </a:r>
          </a:p>
          <a:p>
            <a:pPr lvl="1"/>
            <a:r>
              <a:rPr lang="en-US" sz="1600" dirty="0"/>
              <a:t>Pseudo-random number [0.0,1.0)</a:t>
            </a:r>
          </a:p>
          <a:p>
            <a:r>
              <a:rPr lang="en-US" sz="2000" dirty="0"/>
              <a:t>Uses the Inverse Normal Cumulative Distribution Function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A851DFAC-3A28-894E-A9CA-0BEEEF0C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936" y="0"/>
            <a:ext cx="4104018" cy="308529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A528E84-2C8F-5F44-BB5B-C9ECC82B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238" y="3085290"/>
            <a:ext cx="4209414" cy="2929196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3DF871-F2EE-014B-9575-B6369B6D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139" y="3521209"/>
            <a:ext cx="31242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068" y="228600"/>
            <a:ext cx="4116324" cy="1123761"/>
          </a:xfrm>
        </p:spPr>
        <p:txBody>
          <a:bodyPr/>
          <a:lstStyle/>
          <a:p>
            <a:r>
              <a:rPr lang="en-US" dirty="0"/>
              <a:t>Model 1: Results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48" y="1360556"/>
            <a:ext cx="5350764" cy="4530726"/>
          </a:xfrm>
        </p:spPr>
        <p:txBody>
          <a:bodyPr>
            <a:noAutofit/>
          </a:bodyPr>
          <a:lstStyle/>
          <a:p>
            <a:r>
              <a:rPr lang="en-US" sz="2000" dirty="0"/>
              <a:t>Each game simulated 10,000 times</a:t>
            </a:r>
          </a:p>
          <a:p>
            <a:r>
              <a:rPr lang="en-US" sz="2000" dirty="0"/>
              <a:t>Total points used is the average total of all 10,000 simulations</a:t>
            </a:r>
          </a:p>
          <a:p>
            <a:r>
              <a:rPr lang="en-US" sz="2000" dirty="0"/>
              <a:t>Spread used is the average margin of victory from the team who won the highest percentage of the simulations</a:t>
            </a:r>
          </a:p>
          <a:p>
            <a:r>
              <a:rPr lang="en-US" sz="2000" dirty="0"/>
              <a:t>Adding/removing complexity (modifiers) added some variance but did not have a significant impact on the overall results</a:t>
            </a:r>
          </a:p>
          <a:p>
            <a:r>
              <a:rPr lang="en-US" sz="2000" dirty="0"/>
              <a:t>Most significant modifier was home field advantage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F88F60-9354-8048-8944-F2C41B34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790480"/>
            <a:ext cx="4442460" cy="4882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D28F2-92DB-D942-87F7-4872102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48" y="5550514"/>
            <a:ext cx="5350764" cy="3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Artificial Neural Network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542914"/>
            <a:ext cx="6835140" cy="3889706"/>
          </a:xfrm>
        </p:spPr>
        <p:txBody>
          <a:bodyPr>
            <a:noAutofit/>
          </a:bodyPr>
          <a:lstStyle/>
          <a:p>
            <a:r>
              <a:rPr lang="en-US" sz="2000" dirty="0"/>
              <a:t>Biologically inspired computational network that can establish empirical relationships between independent and dependent variables</a:t>
            </a:r>
          </a:p>
          <a:p>
            <a:r>
              <a:rPr lang="en-US" sz="2000" dirty="0"/>
              <a:t>Used the fast.ai Python module which uses PyTorch</a:t>
            </a:r>
          </a:p>
          <a:p>
            <a:r>
              <a:rPr lang="en-US" sz="2000" dirty="0"/>
              <a:t>Model was trained using data from all FBS college football games from 2015-2020</a:t>
            </a:r>
          </a:p>
          <a:p>
            <a:r>
              <a:rPr lang="en-US" sz="2000" dirty="0"/>
              <a:t>Features (inputs) used in the training data set was the greatest common subset of data points and metrics collected from all games</a:t>
            </a:r>
          </a:p>
          <a:p>
            <a:r>
              <a:rPr lang="en-US" sz="2000" dirty="0"/>
              <a:t>Model setup to predict (output) the margin and total points for each game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83B48A-716E-514E-8F48-F30E0B62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" y="124976"/>
            <a:ext cx="4899660" cy="265098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013674-3CE8-0D45-94DA-D1D6CFF0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5965"/>
            <a:ext cx="4994100" cy="31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DE7D8CF-1669-4F64-8E51-8DF86FA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Results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3C09EBD1-2C5E-48A6-8F8B-98A4A05F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00268"/>
            <a:ext cx="6545581" cy="4131852"/>
          </a:xfrm>
        </p:spPr>
        <p:txBody>
          <a:bodyPr>
            <a:noAutofit/>
          </a:bodyPr>
          <a:lstStyle/>
          <a:p>
            <a:r>
              <a:rPr lang="en-US" sz="2000" dirty="0"/>
              <a:t>Significantly more accurate in predicting the total points than predicting the spread</a:t>
            </a:r>
          </a:p>
          <a:p>
            <a:r>
              <a:rPr lang="en-US" sz="2000" dirty="0"/>
              <a:t>Not as accurate as Model 1 using the Monte Carlo Simulation</a:t>
            </a:r>
          </a:p>
          <a:p>
            <a:r>
              <a:rPr lang="en-US" sz="2000" dirty="0"/>
              <a:t>Harder to fine tune due to abstraction, do not know how the artificial neural network is weighting each feature during its analysis</a:t>
            </a:r>
          </a:p>
          <a:p>
            <a:r>
              <a:rPr lang="en-US" sz="2000" dirty="0"/>
              <a:t>May not be the best approach given the dynamic nature of college football year to year</a:t>
            </a:r>
          </a:p>
          <a:p>
            <a:r>
              <a:rPr lang="en-US" sz="2000" dirty="0"/>
              <a:t>Still close to matching my subjective analysis win percentage</a:t>
            </a:r>
          </a:p>
          <a:p>
            <a:pPr marL="0" indent="0">
              <a:buNone/>
            </a:pPr>
            <a:r>
              <a:rPr lang="en-US" sz="1600" dirty="0"/>
              <a:t>For comparison, below is my record and win percentage through week 14 using strictly subjective analysis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0BB6EB-9D5A-DB4A-BC06-36CB4B04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39" y="1200708"/>
            <a:ext cx="4484680" cy="1456952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8FBAC7-461B-FE4B-9CFB-16DDB264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39" y="3282107"/>
            <a:ext cx="4484680" cy="148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4A6E3-1AEE-404D-AE13-60701D71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5580026"/>
            <a:ext cx="630936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CE09DA8-CE47-48DB-A3A0-DBADCA75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Movement Tool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2B31BE09-B9DF-47E2-A6FD-477300C5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660" y="1234441"/>
            <a:ext cx="6835140" cy="4648648"/>
          </a:xfrm>
        </p:spPr>
        <p:txBody>
          <a:bodyPr>
            <a:noAutofit/>
          </a:bodyPr>
          <a:lstStyle/>
          <a:p>
            <a:r>
              <a:rPr lang="en-US" sz="2000" dirty="0"/>
              <a:t>Spread lines are created and actively adjusted so that either side has an equal amount of ‘action’</a:t>
            </a:r>
          </a:p>
          <a:p>
            <a:r>
              <a:rPr lang="en-US" sz="2000" dirty="0"/>
              <a:t>This tool shows the games with the greatest amount of movement in the line</a:t>
            </a:r>
          </a:p>
          <a:p>
            <a:r>
              <a:rPr lang="en-US" sz="2000" dirty="0"/>
              <a:t>Lots of line movement means there are a large number of bettors moving the line up or down</a:t>
            </a:r>
          </a:p>
          <a:p>
            <a:r>
              <a:rPr lang="en-US" sz="2000" dirty="0"/>
              <a:t>Tool can be used to gain insight on what the general public thinks is going to happen in a game</a:t>
            </a:r>
          </a:p>
          <a:p>
            <a:r>
              <a:rPr lang="en-US" sz="2000" dirty="0"/>
              <a:t>Extremely useful in situations where the user has access to a ‘locked line’ and can exploit the line movement</a:t>
            </a:r>
          </a:p>
          <a:p>
            <a:r>
              <a:rPr lang="en-US" sz="2000" dirty="0"/>
              <a:t>Can be used in conjunction with other models to help find games with the most value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B00CC5-37F5-2F4A-8925-C3275CD9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9024" cy="61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820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FreightSansLFPro</vt:lpstr>
      <vt:lpstr>Office Theme</vt:lpstr>
      <vt:lpstr>College Football Data Modeling  Kellen Leland  COSC 445: Fundamentals of Digital Archeology</vt:lpstr>
      <vt:lpstr>Objective</vt:lpstr>
      <vt:lpstr>What is a ‘spread’?</vt:lpstr>
      <vt:lpstr>Data Collection</vt:lpstr>
      <vt:lpstr>Model 1: Monte Carlo Simulation</vt:lpstr>
      <vt:lpstr>Model 1: Results</vt:lpstr>
      <vt:lpstr>Model 2: Artificial Neural Network</vt:lpstr>
      <vt:lpstr>Model 2: Results</vt:lpstr>
      <vt:lpstr>Spread Movement Tool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Football Data Modeling  Kellen Leland  COSC 445: Fundamentals of Digital Archeology</dc:title>
  <dc:creator>Leland, Kellen R</dc:creator>
  <cp:lastModifiedBy>Leland, Kellen</cp:lastModifiedBy>
  <cp:revision>9</cp:revision>
  <dcterms:created xsi:type="dcterms:W3CDTF">2021-12-09T05:23:22Z</dcterms:created>
  <dcterms:modified xsi:type="dcterms:W3CDTF">2021-12-09T23:25:25Z</dcterms:modified>
</cp:coreProperties>
</file>